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71" d="100"/>
          <a:sy n="71" d="100"/>
        </p:scale>
        <p:origin x="132"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083162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pic>
        <p:nvPicPr>
          <p:cNvPr id="4" name="Image 0" descr="preencoded.png"/>
          <p:cNvPicPr>
            <a:picLocks noChangeAspect="1"/>
          </p:cNvPicPr>
          <p:nvPr/>
        </p:nvPicPr>
        <p:blipFill>
          <a:blip r:embed="rId3"/>
          <a:stretch>
            <a:fillRect/>
          </a:stretch>
        </p:blipFill>
        <p:spPr>
          <a:xfrm>
            <a:off x="9151620" y="0"/>
            <a:ext cx="5486400" cy="8229600"/>
          </a:xfrm>
          <a:prstGeom prst="rect">
            <a:avLst/>
          </a:prstGeom>
        </p:spPr>
      </p:pic>
      <p:sp>
        <p:nvSpPr>
          <p:cNvPr id="5" name="Text 2"/>
          <p:cNvSpPr/>
          <p:nvPr/>
        </p:nvSpPr>
        <p:spPr>
          <a:xfrm>
            <a:off x="833199" y="1959769"/>
            <a:ext cx="7477601" cy="1916430"/>
          </a:xfrm>
          <a:prstGeom prst="rect">
            <a:avLst/>
          </a:prstGeom>
          <a:noFill/>
          <a:ln/>
        </p:spPr>
        <p:txBody>
          <a:bodyPr wrap="square" rtlCol="0" anchor="t"/>
          <a:lstStyle/>
          <a:p>
            <a:pPr marL="0" indent="0">
              <a:lnSpc>
                <a:spcPts val="7545"/>
              </a:lnSpc>
              <a:buNone/>
            </a:pPr>
            <a:r>
              <a:rPr lang="en-US" sz="6036" b="1" dirty="0">
                <a:solidFill>
                  <a:srgbClr val="FF726D"/>
                </a:solidFill>
                <a:latin typeface="Inconsolata" pitchFamily="34" charset="0"/>
                <a:ea typeface="Inconsolata" pitchFamily="34" charset="-122"/>
                <a:cs typeface="Inconsolata" pitchFamily="34" charset="-120"/>
              </a:rPr>
              <a:t>Introduction to Wynk Music Replica</a:t>
            </a:r>
            <a:endParaRPr lang="en-US" sz="6036" dirty="0"/>
          </a:p>
        </p:txBody>
      </p:sp>
      <p:sp>
        <p:nvSpPr>
          <p:cNvPr id="6" name="Text 3"/>
          <p:cNvSpPr/>
          <p:nvPr/>
        </p:nvSpPr>
        <p:spPr>
          <a:xfrm>
            <a:off x="833199" y="4209455"/>
            <a:ext cx="7477601" cy="1421606"/>
          </a:xfrm>
          <a:prstGeom prst="rect">
            <a:avLst/>
          </a:prstGeom>
          <a:noFill/>
          <a:ln/>
        </p:spPr>
        <p:txBody>
          <a:bodyPr wrap="square" rtlCol="0" anchor="t"/>
          <a:lstStyle/>
          <a:p>
            <a:pPr marL="0" indent="0">
              <a:lnSpc>
                <a:spcPts val="2799"/>
              </a:lnSpc>
              <a:buNone/>
            </a:pPr>
            <a:r>
              <a:rPr lang="en-US" sz="1750" dirty="0">
                <a:solidFill>
                  <a:srgbClr val="DAD1E6"/>
                </a:solidFill>
                <a:latin typeface="Fira Sans" pitchFamily="34" charset="0"/>
                <a:ea typeface="Fira Sans" pitchFamily="34" charset="-122"/>
                <a:cs typeface="Fira Sans" pitchFamily="34" charset="-120"/>
              </a:rPr>
              <a:t>Explore the world of Wynk Music Replica, a captivating digital platform that replicates the experience of discovering and enjoying music. Immerse yourself in a seamless, personalized journey as you discover new artists, create playlists, and unlock the power of music in your life.</a:t>
            </a:r>
            <a:endParaRPr lang="en-US" sz="1750" dirty="0"/>
          </a:p>
        </p:txBody>
      </p:sp>
      <p:sp>
        <p:nvSpPr>
          <p:cNvPr id="9" name="Text 5"/>
          <p:cNvSpPr/>
          <p:nvPr/>
        </p:nvSpPr>
        <p:spPr>
          <a:xfrm>
            <a:off x="1299686" y="5880973"/>
            <a:ext cx="3912513" cy="388858"/>
          </a:xfrm>
          <a:prstGeom prst="rect">
            <a:avLst/>
          </a:prstGeom>
          <a:noFill/>
          <a:ln/>
        </p:spPr>
        <p:txBody>
          <a:bodyPr wrap="none" rtlCol="0" anchor="t"/>
          <a:lstStyle/>
          <a:p>
            <a:pPr marL="0" indent="0" algn="l">
              <a:lnSpc>
                <a:spcPts val="3062"/>
              </a:lnSpc>
              <a:buNone/>
            </a:pPr>
            <a:r>
              <a:rPr lang="en-US" sz="2187" b="1" dirty="0">
                <a:solidFill>
                  <a:srgbClr val="DAD1E6"/>
                </a:solidFill>
                <a:latin typeface="Fira Sans" pitchFamily="34" charset="0"/>
                <a:ea typeface="Fira Sans" pitchFamily="34" charset="-122"/>
                <a:cs typeface="Fira Sans" pitchFamily="34" charset="-120"/>
              </a:rPr>
              <a:t>by </a:t>
            </a:r>
            <a:endParaRPr lang="en-US" sz="2187"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pic>
        <p:nvPicPr>
          <p:cNvPr id="4" name="Image 0" descr="preencoded.png"/>
          <p:cNvPicPr>
            <a:picLocks noChangeAspect="1"/>
          </p:cNvPicPr>
          <p:nvPr/>
        </p:nvPicPr>
        <p:blipFill>
          <a:blip r:embed="rId3"/>
          <a:stretch>
            <a:fillRect/>
          </a:stretch>
        </p:blipFill>
        <p:spPr>
          <a:xfrm>
            <a:off x="9151620" y="0"/>
            <a:ext cx="5486400" cy="8229600"/>
          </a:xfrm>
          <a:prstGeom prst="rect">
            <a:avLst/>
          </a:prstGeom>
        </p:spPr>
      </p:pic>
      <p:sp>
        <p:nvSpPr>
          <p:cNvPr id="5" name="Text 2"/>
          <p:cNvSpPr/>
          <p:nvPr/>
        </p:nvSpPr>
        <p:spPr>
          <a:xfrm>
            <a:off x="833199" y="2279094"/>
            <a:ext cx="7477601" cy="1916430"/>
          </a:xfrm>
          <a:prstGeom prst="rect">
            <a:avLst/>
          </a:prstGeom>
          <a:noFill/>
          <a:ln/>
        </p:spPr>
        <p:txBody>
          <a:bodyPr wrap="square" rtlCol="0" anchor="t"/>
          <a:lstStyle/>
          <a:p>
            <a:pPr marL="0" indent="0">
              <a:lnSpc>
                <a:spcPts val="7545"/>
              </a:lnSpc>
              <a:buNone/>
            </a:pPr>
            <a:r>
              <a:rPr lang="en-US" sz="6036" b="1" dirty="0">
                <a:solidFill>
                  <a:srgbClr val="FF726D"/>
                </a:solidFill>
                <a:latin typeface="Inconsolata" pitchFamily="34" charset="0"/>
                <a:ea typeface="Inconsolata" pitchFamily="34" charset="-122"/>
                <a:cs typeface="Inconsolata" pitchFamily="34" charset="-120"/>
              </a:rPr>
              <a:t>Conclusion and Next Steps</a:t>
            </a:r>
            <a:endParaRPr lang="en-US" sz="6036" dirty="0"/>
          </a:p>
        </p:txBody>
      </p:sp>
      <p:sp>
        <p:nvSpPr>
          <p:cNvPr id="6" name="Text 3"/>
          <p:cNvSpPr/>
          <p:nvPr/>
        </p:nvSpPr>
        <p:spPr>
          <a:xfrm>
            <a:off x="833199" y="4528780"/>
            <a:ext cx="7477601" cy="1421606"/>
          </a:xfrm>
          <a:prstGeom prst="rect">
            <a:avLst/>
          </a:prstGeom>
          <a:noFill/>
          <a:ln/>
        </p:spPr>
        <p:txBody>
          <a:bodyPr wrap="square" rtlCol="0" anchor="t"/>
          <a:lstStyle/>
          <a:p>
            <a:pPr marL="0" indent="0">
              <a:lnSpc>
                <a:spcPts val="2799"/>
              </a:lnSpc>
              <a:buNone/>
            </a:pPr>
            <a:r>
              <a:rPr lang="en-US" sz="1750" dirty="0">
                <a:solidFill>
                  <a:srgbClr val="DAD1E6"/>
                </a:solidFill>
                <a:latin typeface="Fira Sans" pitchFamily="34" charset="0"/>
                <a:ea typeface="Fira Sans" pitchFamily="34" charset="-122"/>
                <a:cs typeface="Fira Sans" pitchFamily="34" charset="-120"/>
              </a:rPr>
              <a:t>In summary, the Wynk Music Replica app delivers a comprehensive and seamless music listening experience. With a vast catalog, personalized recommendations, and advanced features, it empowers users to discover, stream, and enjoy music like never before.</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sp>
        <p:nvSpPr>
          <p:cNvPr id="4" name="Text 2"/>
          <p:cNvSpPr/>
          <p:nvPr/>
        </p:nvSpPr>
        <p:spPr>
          <a:xfrm>
            <a:off x="2037993" y="1638419"/>
            <a:ext cx="6109692" cy="694373"/>
          </a:xfrm>
          <a:prstGeom prst="rect">
            <a:avLst/>
          </a:prstGeom>
          <a:noFill/>
          <a:ln/>
        </p:spPr>
        <p:txBody>
          <a:bodyPr wrap="none" rtlCol="0" anchor="t"/>
          <a:lstStyle/>
          <a:p>
            <a:pPr marL="0" indent="0">
              <a:lnSpc>
                <a:spcPts val="5468"/>
              </a:lnSpc>
              <a:buNone/>
            </a:pPr>
            <a:r>
              <a:rPr lang="en-US" sz="4374" b="1" dirty="0">
                <a:solidFill>
                  <a:srgbClr val="FF726D"/>
                </a:solidFill>
                <a:latin typeface="Inconsolata" pitchFamily="34" charset="0"/>
                <a:ea typeface="Inconsolata" pitchFamily="34" charset="-122"/>
                <a:cs typeface="Inconsolata" pitchFamily="34" charset="-120"/>
              </a:rPr>
              <a:t>Overview of Wynk Music</a:t>
            </a:r>
            <a:endParaRPr lang="en-US" sz="4374" dirty="0"/>
          </a:p>
        </p:txBody>
      </p:sp>
      <p:sp>
        <p:nvSpPr>
          <p:cNvPr id="5" name="Text 3"/>
          <p:cNvSpPr/>
          <p:nvPr/>
        </p:nvSpPr>
        <p:spPr>
          <a:xfrm>
            <a:off x="2037993" y="2865953"/>
            <a:ext cx="5006221" cy="2132409"/>
          </a:xfrm>
          <a:prstGeom prst="rect">
            <a:avLst/>
          </a:prstGeom>
          <a:noFill/>
          <a:ln/>
        </p:spPr>
        <p:txBody>
          <a:bodyPr wrap="square" rtlCol="0" anchor="t"/>
          <a:lstStyle/>
          <a:p>
            <a:pPr marL="0" indent="0">
              <a:lnSpc>
                <a:spcPts val="2799"/>
              </a:lnSpc>
              <a:buNone/>
            </a:pPr>
            <a:r>
              <a:rPr lang="en-US" sz="1750" dirty="0">
                <a:solidFill>
                  <a:srgbClr val="DAD1E6"/>
                </a:solidFill>
                <a:latin typeface="Fira Sans" pitchFamily="34" charset="0"/>
                <a:ea typeface="Fira Sans" pitchFamily="34" charset="-122"/>
                <a:cs typeface="Fira Sans" pitchFamily="34" charset="-120"/>
              </a:rPr>
              <a:t>Wynk Music is a popular music streaming service that offers a vast library of songs, playlists, and podcasts. It provides users with an immersive listening experience, allowing them to discover new artists, create personalized mixes, and enjoy high-quality audio on the go.</a:t>
            </a:r>
            <a:endParaRPr lang="en-US" sz="1750" dirty="0"/>
          </a:p>
        </p:txBody>
      </p:sp>
      <p:pic>
        <p:nvPicPr>
          <p:cNvPr id="6" name="Image 0" descr="preencoded.png"/>
          <p:cNvPicPr>
            <a:picLocks noChangeAspect="1"/>
          </p:cNvPicPr>
          <p:nvPr/>
        </p:nvPicPr>
        <p:blipFill>
          <a:blip r:embed="rId3"/>
          <a:stretch>
            <a:fillRect/>
          </a:stretch>
        </p:blipFill>
        <p:spPr>
          <a:xfrm>
            <a:off x="7593806" y="2915960"/>
            <a:ext cx="5006221" cy="3425309"/>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sp>
        <p:nvSpPr>
          <p:cNvPr id="4" name="Text 2"/>
          <p:cNvSpPr/>
          <p:nvPr/>
        </p:nvSpPr>
        <p:spPr>
          <a:xfrm>
            <a:off x="2037993" y="1104662"/>
            <a:ext cx="9442252" cy="694373"/>
          </a:xfrm>
          <a:prstGeom prst="rect">
            <a:avLst/>
          </a:prstGeom>
          <a:noFill/>
          <a:ln/>
        </p:spPr>
        <p:txBody>
          <a:bodyPr wrap="none" rtlCol="0" anchor="t"/>
          <a:lstStyle/>
          <a:p>
            <a:pPr marL="0" indent="0">
              <a:lnSpc>
                <a:spcPts val="5468"/>
              </a:lnSpc>
              <a:buNone/>
            </a:pPr>
            <a:r>
              <a:rPr lang="en-US" sz="4374" b="1" dirty="0">
                <a:solidFill>
                  <a:srgbClr val="FF726D"/>
                </a:solidFill>
                <a:latin typeface="Inconsolata" pitchFamily="34" charset="0"/>
                <a:ea typeface="Inconsolata" pitchFamily="34" charset="-122"/>
                <a:cs typeface="Inconsolata" pitchFamily="34" charset="-120"/>
              </a:rPr>
              <a:t>Key Features of Wynk Music Replica</a:t>
            </a:r>
            <a:endParaRPr lang="en-US" sz="4374" dirty="0"/>
          </a:p>
        </p:txBody>
      </p:sp>
      <p:sp>
        <p:nvSpPr>
          <p:cNvPr id="5" name="Shape 3"/>
          <p:cNvSpPr/>
          <p:nvPr/>
        </p:nvSpPr>
        <p:spPr>
          <a:xfrm>
            <a:off x="2037993" y="2493288"/>
            <a:ext cx="499943" cy="499943"/>
          </a:xfrm>
          <a:prstGeom prst="roundRect">
            <a:avLst>
              <a:gd name="adj" fmla="val 13333"/>
            </a:avLst>
          </a:prstGeom>
          <a:solidFill>
            <a:srgbClr val="382748"/>
          </a:solidFill>
          <a:ln/>
        </p:spPr>
      </p:sp>
      <p:sp>
        <p:nvSpPr>
          <p:cNvPr id="6" name="Text 4"/>
          <p:cNvSpPr/>
          <p:nvPr/>
        </p:nvSpPr>
        <p:spPr>
          <a:xfrm>
            <a:off x="2204561" y="2534960"/>
            <a:ext cx="166688" cy="416481"/>
          </a:xfrm>
          <a:prstGeom prst="rect">
            <a:avLst/>
          </a:prstGeom>
          <a:noFill/>
          <a:ln/>
        </p:spPr>
        <p:txBody>
          <a:bodyPr wrap="none" rtlCol="0" anchor="t"/>
          <a:lstStyle/>
          <a:p>
            <a:pPr marL="0" indent="0" algn="ctr">
              <a:lnSpc>
                <a:spcPts val="3281"/>
              </a:lnSpc>
              <a:buNone/>
            </a:pPr>
            <a:r>
              <a:rPr lang="en-US" sz="2624" b="1" dirty="0">
                <a:solidFill>
                  <a:srgbClr val="FF726D"/>
                </a:solidFill>
                <a:latin typeface="Inconsolata" pitchFamily="34" charset="0"/>
                <a:ea typeface="Inconsolata" pitchFamily="34" charset="-122"/>
                <a:cs typeface="Inconsolata" pitchFamily="34" charset="-120"/>
              </a:rPr>
              <a:t>1</a:t>
            </a:r>
            <a:endParaRPr lang="en-US" sz="2624" dirty="0"/>
          </a:p>
        </p:txBody>
      </p:sp>
      <p:sp>
        <p:nvSpPr>
          <p:cNvPr id="7" name="Text 5"/>
          <p:cNvSpPr/>
          <p:nvPr/>
        </p:nvSpPr>
        <p:spPr>
          <a:xfrm>
            <a:off x="2760107" y="2493288"/>
            <a:ext cx="3193018" cy="347186"/>
          </a:xfrm>
          <a:prstGeom prst="rect">
            <a:avLst/>
          </a:prstGeom>
          <a:noFill/>
          <a:ln/>
        </p:spPr>
        <p:txBody>
          <a:bodyPr wrap="none" rtlCol="0" anchor="t"/>
          <a:lstStyle/>
          <a:p>
            <a:pPr marL="0" indent="0">
              <a:lnSpc>
                <a:spcPts val="2734"/>
              </a:lnSpc>
              <a:buNone/>
            </a:pPr>
            <a:r>
              <a:rPr lang="en-US" sz="2187" b="1" dirty="0">
                <a:solidFill>
                  <a:srgbClr val="FF726D"/>
                </a:solidFill>
                <a:latin typeface="Inconsolata" pitchFamily="34" charset="0"/>
                <a:ea typeface="Inconsolata" pitchFamily="34" charset="-122"/>
                <a:cs typeface="Inconsolata" pitchFamily="34" charset="-120"/>
              </a:rPr>
              <a:t>Extensive Music Library</a:t>
            </a:r>
            <a:endParaRPr lang="en-US" sz="2187" dirty="0"/>
          </a:p>
        </p:txBody>
      </p:sp>
      <p:sp>
        <p:nvSpPr>
          <p:cNvPr id="8" name="Text 6"/>
          <p:cNvSpPr/>
          <p:nvPr/>
        </p:nvSpPr>
        <p:spPr>
          <a:xfrm>
            <a:off x="2760107" y="2973705"/>
            <a:ext cx="4444008" cy="1421606"/>
          </a:xfrm>
          <a:prstGeom prst="rect">
            <a:avLst/>
          </a:prstGeom>
          <a:noFill/>
          <a:ln/>
        </p:spPr>
        <p:txBody>
          <a:bodyPr wrap="square" rtlCol="0" anchor="t"/>
          <a:lstStyle/>
          <a:p>
            <a:pPr marL="0" indent="0">
              <a:lnSpc>
                <a:spcPts val="2799"/>
              </a:lnSpc>
              <a:buNone/>
            </a:pPr>
            <a:r>
              <a:rPr lang="en-US" sz="1750" dirty="0">
                <a:solidFill>
                  <a:srgbClr val="DAD1E6"/>
                </a:solidFill>
                <a:latin typeface="Fira Sans" pitchFamily="34" charset="0"/>
                <a:ea typeface="Fira Sans" pitchFamily="34" charset="-122"/>
                <a:cs typeface="Fira Sans" pitchFamily="34" charset="-120"/>
              </a:rPr>
              <a:t>Wynk Music Replica offers access to millions of songs across various genres, providing users with an expansive catalog to explore and discover new music.</a:t>
            </a:r>
            <a:endParaRPr lang="en-US" sz="1750" dirty="0"/>
          </a:p>
        </p:txBody>
      </p:sp>
      <p:sp>
        <p:nvSpPr>
          <p:cNvPr id="9" name="Shape 7"/>
          <p:cNvSpPr/>
          <p:nvPr/>
        </p:nvSpPr>
        <p:spPr>
          <a:xfrm>
            <a:off x="7426285" y="2493288"/>
            <a:ext cx="499943" cy="499943"/>
          </a:xfrm>
          <a:prstGeom prst="roundRect">
            <a:avLst>
              <a:gd name="adj" fmla="val 13333"/>
            </a:avLst>
          </a:prstGeom>
          <a:solidFill>
            <a:srgbClr val="382748"/>
          </a:solidFill>
          <a:ln/>
        </p:spPr>
      </p:sp>
      <p:sp>
        <p:nvSpPr>
          <p:cNvPr id="10" name="Text 8"/>
          <p:cNvSpPr/>
          <p:nvPr/>
        </p:nvSpPr>
        <p:spPr>
          <a:xfrm>
            <a:off x="7592854" y="2534960"/>
            <a:ext cx="166688" cy="416481"/>
          </a:xfrm>
          <a:prstGeom prst="rect">
            <a:avLst/>
          </a:prstGeom>
          <a:noFill/>
          <a:ln/>
        </p:spPr>
        <p:txBody>
          <a:bodyPr wrap="none" rtlCol="0" anchor="t"/>
          <a:lstStyle/>
          <a:p>
            <a:pPr marL="0" indent="0" algn="ctr">
              <a:lnSpc>
                <a:spcPts val="3281"/>
              </a:lnSpc>
              <a:buNone/>
            </a:pPr>
            <a:r>
              <a:rPr lang="en-US" sz="2624" b="1" dirty="0">
                <a:solidFill>
                  <a:srgbClr val="FF726D"/>
                </a:solidFill>
                <a:latin typeface="Inconsolata" pitchFamily="34" charset="0"/>
                <a:ea typeface="Inconsolata" pitchFamily="34" charset="-122"/>
                <a:cs typeface="Inconsolata" pitchFamily="34" charset="-120"/>
              </a:rPr>
              <a:t>2</a:t>
            </a:r>
            <a:endParaRPr lang="en-US" sz="2624" dirty="0"/>
          </a:p>
        </p:txBody>
      </p:sp>
      <p:sp>
        <p:nvSpPr>
          <p:cNvPr id="11" name="Text 9"/>
          <p:cNvSpPr/>
          <p:nvPr/>
        </p:nvSpPr>
        <p:spPr>
          <a:xfrm>
            <a:off x="8148399" y="2493288"/>
            <a:ext cx="3054191" cy="347186"/>
          </a:xfrm>
          <a:prstGeom prst="rect">
            <a:avLst/>
          </a:prstGeom>
          <a:noFill/>
          <a:ln/>
        </p:spPr>
        <p:txBody>
          <a:bodyPr wrap="none" rtlCol="0" anchor="t"/>
          <a:lstStyle/>
          <a:p>
            <a:pPr marL="0" indent="0">
              <a:lnSpc>
                <a:spcPts val="2734"/>
              </a:lnSpc>
              <a:buNone/>
            </a:pPr>
            <a:r>
              <a:rPr lang="en-US" sz="2187" b="1" dirty="0">
                <a:solidFill>
                  <a:srgbClr val="FF726D"/>
                </a:solidFill>
                <a:latin typeface="Inconsolata" pitchFamily="34" charset="0"/>
                <a:ea typeface="Inconsolata" pitchFamily="34" charset="-122"/>
                <a:cs typeface="Inconsolata" pitchFamily="34" charset="-120"/>
              </a:rPr>
              <a:t>High-Quality Streaming</a:t>
            </a:r>
            <a:endParaRPr lang="en-US" sz="2187" dirty="0"/>
          </a:p>
        </p:txBody>
      </p:sp>
      <p:sp>
        <p:nvSpPr>
          <p:cNvPr id="12" name="Text 10"/>
          <p:cNvSpPr/>
          <p:nvPr/>
        </p:nvSpPr>
        <p:spPr>
          <a:xfrm>
            <a:off x="8148399" y="2973705"/>
            <a:ext cx="4444008" cy="1066205"/>
          </a:xfrm>
          <a:prstGeom prst="rect">
            <a:avLst/>
          </a:prstGeom>
          <a:noFill/>
          <a:ln/>
        </p:spPr>
        <p:txBody>
          <a:bodyPr wrap="square" rtlCol="0" anchor="t"/>
          <a:lstStyle/>
          <a:p>
            <a:pPr marL="0" indent="0">
              <a:lnSpc>
                <a:spcPts val="2799"/>
              </a:lnSpc>
              <a:buNone/>
            </a:pPr>
            <a:r>
              <a:rPr lang="en-US" sz="1750" dirty="0">
                <a:solidFill>
                  <a:srgbClr val="DAD1E6"/>
                </a:solidFill>
                <a:latin typeface="Fira Sans" pitchFamily="34" charset="0"/>
                <a:ea typeface="Fira Sans" pitchFamily="34" charset="-122"/>
                <a:cs typeface="Fira Sans" pitchFamily="34" charset="-120"/>
              </a:rPr>
              <a:t>The app delivers music in high-definition audio quality, ensuring an immersive and enjoyable listening experience for users.</a:t>
            </a:r>
            <a:endParaRPr lang="en-US" sz="1750" dirty="0"/>
          </a:p>
        </p:txBody>
      </p:sp>
      <p:sp>
        <p:nvSpPr>
          <p:cNvPr id="13" name="Shape 11"/>
          <p:cNvSpPr/>
          <p:nvPr/>
        </p:nvSpPr>
        <p:spPr>
          <a:xfrm>
            <a:off x="2037993" y="4867394"/>
            <a:ext cx="499943" cy="499943"/>
          </a:xfrm>
          <a:prstGeom prst="roundRect">
            <a:avLst>
              <a:gd name="adj" fmla="val 13333"/>
            </a:avLst>
          </a:prstGeom>
          <a:solidFill>
            <a:srgbClr val="382748"/>
          </a:solidFill>
          <a:ln/>
        </p:spPr>
      </p:sp>
      <p:sp>
        <p:nvSpPr>
          <p:cNvPr id="14" name="Text 12"/>
          <p:cNvSpPr/>
          <p:nvPr/>
        </p:nvSpPr>
        <p:spPr>
          <a:xfrm>
            <a:off x="2204561" y="4909066"/>
            <a:ext cx="166688" cy="416481"/>
          </a:xfrm>
          <a:prstGeom prst="rect">
            <a:avLst/>
          </a:prstGeom>
          <a:noFill/>
          <a:ln/>
        </p:spPr>
        <p:txBody>
          <a:bodyPr wrap="none" rtlCol="0" anchor="t"/>
          <a:lstStyle/>
          <a:p>
            <a:pPr marL="0" indent="0" algn="ctr">
              <a:lnSpc>
                <a:spcPts val="3281"/>
              </a:lnSpc>
              <a:buNone/>
            </a:pPr>
            <a:r>
              <a:rPr lang="en-US" sz="2624" b="1" dirty="0">
                <a:solidFill>
                  <a:srgbClr val="FF726D"/>
                </a:solidFill>
                <a:latin typeface="Inconsolata" pitchFamily="34" charset="0"/>
                <a:ea typeface="Inconsolata" pitchFamily="34" charset="-122"/>
                <a:cs typeface="Inconsolata" pitchFamily="34" charset="-120"/>
              </a:rPr>
              <a:t>3</a:t>
            </a:r>
            <a:endParaRPr lang="en-US" sz="2624" dirty="0"/>
          </a:p>
        </p:txBody>
      </p:sp>
      <p:sp>
        <p:nvSpPr>
          <p:cNvPr id="15" name="Text 13"/>
          <p:cNvSpPr/>
          <p:nvPr/>
        </p:nvSpPr>
        <p:spPr>
          <a:xfrm>
            <a:off x="2760107" y="4867394"/>
            <a:ext cx="3887153" cy="347186"/>
          </a:xfrm>
          <a:prstGeom prst="rect">
            <a:avLst/>
          </a:prstGeom>
          <a:noFill/>
          <a:ln/>
        </p:spPr>
        <p:txBody>
          <a:bodyPr wrap="none" rtlCol="0" anchor="t"/>
          <a:lstStyle/>
          <a:p>
            <a:pPr marL="0" indent="0">
              <a:lnSpc>
                <a:spcPts val="2734"/>
              </a:lnSpc>
              <a:buNone/>
            </a:pPr>
            <a:r>
              <a:rPr lang="en-US" sz="2187" b="1" dirty="0">
                <a:solidFill>
                  <a:srgbClr val="FF726D"/>
                </a:solidFill>
                <a:latin typeface="Inconsolata" pitchFamily="34" charset="0"/>
                <a:ea typeface="Inconsolata" pitchFamily="34" charset="-122"/>
                <a:cs typeface="Inconsolata" pitchFamily="34" charset="-120"/>
              </a:rPr>
              <a:t>Personalized Recommendations</a:t>
            </a:r>
            <a:endParaRPr lang="en-US" sz="2187" dirty="0"/>
          </a:p>
        </p:txBody>
      </p:sp>
      <p:sp>
        <p:nvSpPr>
          <p:cNvPr id="16" name="Text 14"/>
          <p:cNvSpPr/>
          <p:nvPr/>
        </p:nvSpPr>
        <p:spPr>
          <a:xfrm>
            <a:off x="2760107" y="5347811"/>
            <a:ext cx="4444008" cy="1777008"/>
          </a:xfrm>
          <a:prstGeom prst="rect">
            <a:avLst/>
          </a:prstGeom>
          <a:noFill/>
          <a:ln/>
        </p:spPr>
        <p:txBody>
          <a:bodyPr wrap="square" rtlCol="0" anchor="t"/>
          <a:lstStyle/>
          <a:p>
            <a:pPr marL="0" indent="0">
              <a:lnSpc>
                <a:spcPts val="2799"/>
              </a:lnSpc>
              <a:buNone/>
            </a:pPr>
            <a:r>
              <a:rPr lang="en-US" sz="1750" dirty="0">
                <a:solidFill>
                  <a:srgbClr val="DAD1E6"/>
                </a:solidFill>
                <a:latin typeface="Fira Sans" pitchFamily="34" charset="0"/>
                <a:ea typeface="Fira Sans" pitchFamily="34" charset="-122"/>
                <a:cs typeface="Fira Sans" pitchFamily="34" charset="-120"/>
              </a:rPr>
              <a:t>The app's intelligent algorithms analyze user preferences and listening history to provide customized song recommendations, helping users find new music they'll love.</a:t>
            </a:r>
            <a:endParaRPr lang="en-US" sz="1750" dirty="0"/>
          </a:p>
        </p:txBody>
      </p:sp>
      <p:sp>
        <p:nvSpPr>
          <p:cNvPr id="17" name="Shape 15"/>
          <p:cNvSpPr/>
          <p:nvPr/>
        </p:nvSpPr>
        <p:spPr>
          <a:xfrm>
            <a:off x="7426285" y="4867394"/>
            <a:ext cx="499943" cy="499943"/>
          </a:xfrm>
          <a:prstGeom prst="roundRect">
            <a:avLst>
              <a:gd name="adj" fmla="val 13333"/>
            </a:avLst>
          </a:prstGeom>
          <a:solidFill>
            <a:srgbClr val="382748"/>
          </a:solidFill>
          <a:ln/>
        </p:spPr>
      </p:sp>
      <p:sp>
        <p:nvSpPr>
          <p:cNvPr id="18" name="Text 16"/>
          <p:cNvSpPr/>
          <p:nvPr/>
        </p:nvSpPr>
        <p:spPr>
          <a:xfrm>
            <a:off x="7592854" y="4909066"/>
            <a:ext cx="166688" cy="416481"/>
          </a:xfrm>
          <a:prstGeom prst="rect">
            <a:avLst/>
          </a:prstGeom>
          <a:noFill/>
          <a:ln/>
        </p:spPr>
        <p:txBody>
          <a:bodyPr wrap="none" rtlCol="0" anchor="t"/>
          <a:lstStyle/>
          <a:p>
            <a:pPr marL="0" indent="0" algn="ctr">
              <a:lnSpc>
                <a:spcPts val="3281"/>
              </a:lnSpc>
              <a:buNone/>
            </a:pPr>
            <a:r>
              <a:rPr lang="en-US" sz="2624" b="1" dirty="0">
                <a:solidFill>
                  <a:srgbClr val="FF726D"/>
                </a:solidFill>
                <a:latin typeface="Inconsolata" pitchFamily="34" charset="0"/>
                <a:ea typeface="Inconsolata" pitchFamily="34" charset="-122"/>
                <a:cs typeface="Inconsolata" pitchFamily="34" charset="-120"/>
              </a:rPr>
              <a:t>4</a:t>
            </a:r>
            <a:endParaRPr lang="en-US" sz="2624" dirty="0"/>
          </a:p>
        </p:txBody>
      </p:sp>
      <p:sp>
        <p:nvSpPr>
          <p:cNvPr id="19" name="Text 17"/>
          <p:cNvSpPr/>
          <p:nvPr/>
        </p:nvSpPr>
        <p:spPr>
          <a:xfrm>
            <a:off x="8148399" y="4867394"/>
            <a:ext cx="2777490" cy="347186"/>
          </a:xfrm>
          <a:prstGeom prst="rect">
            <a:avLst/>
          </a:prstGeom>
          <a:noFill/>
          <a:ln/>
        </p:spPr>
        <p:txBody>
          <a:bodyPr wrap="none" rtlCol="0" anchor="t"/>
          <a:lstStyle/>
          <a:p>
            <a:pPr marL="0" indent="0">
              <a:lnSpc>
                <a:spcPts val="2734"/>
              </a:lnSpc>
              <a:buNone/>
            </a:pPr>
            <a:r>
              <a:rPr lang="en-US" sz="2187" b="1" dirty="0">
                <a:solidFill>
                  <a:srgbClr val="FF726D"/>
                </a:solidFill>
                <a:latin typeface="Inconsolata" pitchFamily="34" charset="0"/>
                <a:ea typeface="Inconsolata" pitchFamily="34" charset="-122"/>
                <a:cs typeface="Inconsolata" pitchFamily="34" charset="-120"/>
              </a:rPr>
              <a:t>Offline Playback</a:t>
            </a:r>
            <a:endParaRPr lang="en-US" sz="2187" dirty="0"/>
          </a:p>
        </p:txBody>
      </p:sp>
      <p:sp>
        <p:nvSpPr>
          <p:cNvPr id="20" name="Text 18"/>
          <p:cNvSpPr/>
          <p:nvPr/>
        </p:nvSpPr>
        <p:spPr>
          <a:xfrm>
            <a:off x="8148399" y="5347811"/>
            <a:ext cx="4444008" cy="1066205"/>
          </a:xfrm>
          <a:prstGeom prst="rect">
            <a:avLst/>
          </a:prstGeom>
          <a:noFill/>
          <a:ln/>
        </p:spPr>
        <p:txBody>
          <a:bodyPr wrap="square" rtlCol="0" anchor="t"/>
          <a:lstStyle/>
          <a:p>
            <a:pPr marL="0" indent="0">
              <a:lnSpc>
                <a:spcPts val="2799"/>
              </a:lnSpc>
              <a:buNone/>
            </a:pPr>
            <a:r>
              <a:rPr lang="en-US" sz="1750" dirty="0">
                <a:solidFill>
                  <a:srgbClr val="DAD1E6"/>
                </a:solidFill>
                <a:latin typeface="Fira Sans" pitchFamily="34" charset="0"/>
                <a:ea typeface="Fira Sans" pitchFamily="34" charset="-122"/>
                <a:cs typeface="Fira Sans" pitchFamily="34" charset="-120"/>
              </a:rPr>
              <a:t>Users can download songs and playlists for offline listening, allowing them to enjoy their music without an internet connection.</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pic>
        <p:nvPicPr>
          <p:cNvPr id="4" name="Image 0" descr="preencoded.png"/>
          <p:cNvPicPr>
            <a:picLocks noChangeAspect="1"/>
          </p:cNvPicPr>
          <p:nvPr/>
        </p:nvPicPr>
        <p:blipFill>
          <a:blip r:embed="rId3"/>
          <a:stretch>
            <a:fillRect/>
          </a:stretch>
        </p:blipFill>
        <p:spPr>
          <a:xfrm>
            <a:off x="9151620" y="0"/>
            <a:ext cx="5486400" cy="8229600"/>
          </a:xfrm>
          <a:prstGeom prst="rect">
            <a:avLst/>
          </a:prstGeom>
        </p:spPr>
      </p:pic>
      <p:sp>
        <p:nvSpPr>
          <p:cNvPr id="5" name="Text 2"/>
          <p:cNvSpPr/>
          <p:nvPr/>
        </p:nvSpPr>
        <p:spPr>
          <a:xfrm>
            <a:off x="833199" y="1884878"/>
            <a:ext cx="7477601" cy="1388745"/>
          </a:xfrm>
          <a:prstGeom prst="rect">
            <a:avLst/>
          </a:prstGeom>
          <a:noFill/>
          <a:ln/>
        </p:spPr>
        <p:txBody>
          <a:bodyPr wrap="square" rtlCol="0" anchor="t"/>
          <a:lstStyle/>
          <a:p>
            <a:pPr marL="0" indent="0">
              <a:lnSpc>
                <a:spcPts val="5468"/>
              </a:lnSpc>
              <a:buNone/>
            </a:pPr>
            <a:r>
              <a:rPr lang="en-US" sz="4374" b="1" dirty="0">
                <a:solidFill>
                  <a:srgbClr val="FF726D"/>
                </a:solidFill>
                <a:latin typeface="Inconsolata" pitchFamily="34" charset="0"/>
                <a:ea typeface="Inconsolata" pitchFamily="34" charset="-122"/>
                <a:cs typeface="Inconsolata" pitchFamily="34" charset="-120"/>
              </a:rPr>
              <a:t>User Interface and Navigation</a:t>
            </a:r>
            <a:endParaRPr lang="en-US" sz="4374" dirty="0"/>
          </a:p>
        </p:txBody>
      </p:sp>
      <p:sp>
        <p:nvSpPr>
          <p:cNvPr id="6" name="Text 3"/>
          <p:cNvSpPr/>
          <p:nvPr/>
        </p:nvSpPr>
        <p:spPr>
          <a:xfrm>
            <a:off x="833199" y="3606879"/>
            <a:ext cx="7477601" cy="1421606"/>
          </a:xfrm>
          <a:prstGeom prst="rect">
            <a:avLst/>
          </a:prstGeom>
          <a:noFill/>
          <a:ln/>
        </p:spPr>
        <p:txBody>
          <a:bodyPr wrap="square" rtlCol="0" anchor="t"/>
          <a:lstStyle/>
          <a:p>
            <a:pPr marL="0" indent="0">
              <a:lnSpc>
                <a:spcPts val="2799"/>
              </a:lnSpc>
              <a:buNone/>
            </a:pPr>
            <a:r>
              <a:rPr lang="en-US" sz="1750" dirty="0">
                <a:solidFill>
                  <a:srgbClr val="DAD1E6"/>
                </a:solidFill>
                <a:latin typeface="Fira Sans" pitchFamily="34" charset="0"/>
                <a:ea typeface="Fira Sans" pitchFamily="34" charset="-122"/>
                <a:cs typeface="Fira Sans" pitchFamily="34" charset="-120"/>
              </a:rPr>
              <a:t>The Wynk Music Replica features a sleek and intuitive user interface designed for seamless music discovery and playback. The app's navigation menu provides easy access to key features like the library, playlists, and personalized recommendations.</a:t>
            </a:r>
            <a:endParaRPr lang="en-US" sz="1750" dirty="0"/>
          </a:p>
        </p:txBody>
      </p:sp>
      <p:sp>
        <p:nvSpPr>
          <p:cNvPr id="7" name="Text 4"/>
          <p:cNvSpPr/>
          <p:nvPr/>
        </p:nvSpPr>
        <p:spPr>
          <a:xfrm>
            <a:off x="833199" y="5278398"/>
            <a:ext cx="7477601" cy="1066205"/>
          </a:xfrm>
          <a:prstGeom prst="rect">
            <a:avLst/>
          </a:prstGeom>
          <a:noFill/>
          <a:ln/>
        </p:spPr>
        <p:txBody>
          <a:bodyPr wrap="square" rtlCol="0" anchor="t"/>
          <a:lstStyle/>
          <a:p>
            <a:pPr marL="0" indent="0">
              <a:lnSpc>
                <a:spcPts val="2799"/>
              </a:lnSpc>
              <a:buNone/>
            </a:pPr>
            <a:r>
              <a:rPr lang="en-US" sz="1750" dirty="0">
                <a:solidFill>
                  <a:srgbClr val="DAD1E6"/>
                </a:solidFill>
                <a:latin typeface="Fira Sans" pitchFamily="34" charset="0"/>
                <a:ea typeface="Fira Sans" pitchFamily="34" charset="-122"/>
                <a:cs typeface="Fira Sans" pitchFamily="34" charset="-120"/>
              </a:rPr>
              <a:t>The central music player allows users to effortlessly control playback, adjust volume, and view album art and song details. Intuitive gestures and controls make for a smooth and responsive experience.</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sp>
        <p:nvSpPr>
          <p:cNvPr id="4" name="Text 2"/>
          <p:cNvSpPr/>
          <p:nvPr/>
        </p:nvSpPr>
        <p:spPr>
          <a:xfrm>
            <a:off x="2037993" y="2027872"/>
            <a:ext cx="6942892" cy="694373"/>
          </a:xfrm>
          <a:prstGeom prst="rect">
            <a:avLst/>
          </a:prstGeom>
          <a:noFill/>
          <a:ln/>
        </p:spPr>
        <p:txBody>
          <a:bodyPr wrap="none" rtlCol="0" anchor="t"/>
          <a:lstStyle/>
          <a:p>
            <a:pPr marL="0" indent="0">
              <a:lnSpc>
                <a:spcPts val="5468"/>
              </a:lnSpc>
              <a:buNone/>
            </a:pPr>
            <a:r>
              <a:rPr lang="en-US" sz="4374" b="1" dirty="0">
                <a:solidFill>
                  <a:srgbClr val="FF726D"/>
                </a:solidFill>
                <a:latin typeface="Inconsolata" pitchFamily="34" charset="0"/>
                <a:ea typeface="Inconsolata" pitchFamily="34" charset="-122"/>
                <a:cs typeface="Inconsolata" pitchFamily="34" charset="-120"/>
              </a:rPr>
              <a:t>Music Library and Catalog</a:t>
            </a:r>
            <a:endParaRPr lang="en-US" sz="4374" dirty="0"/>
          </a:p>
        </p:txBody>
      </p:sp>
      <p:pic>
        <p:nvPicPr>
          <p:cNvPr id="5" name="Image 0" descr="preencoded.png"/>
          <p:cNvPicPr>
            <a:picLocks noChangeAspect="1"/>
          </p:cNvPicPr>
          <p:nvPr/>
        </p:nvPicPr>
        <p:blipFill>
          <a:blip r:embed="rId3"/>
          <a:stretch>
            <a:fillRect/>
          </a:stretch>
        </p:blipFill>
        <p:spPr>
          <a:xfrm>
            <a:off x="2037993" y="3166586"/>
            <a:ext cx="555427" cy="555427"/>
          </a:xfrm>
          <a:prstGeom prst="rect">
            <a:avLst/>
          </a:prstGeom>
        </p:spPr>
      </p:pic>
      <p:sp>
        <p:nvSpPr>
          <p:cNvPr id="6" name="Text 3"/>
          <p:cNvSpPr/>
          <p:nvPr/>
        </p:nvSpPr>
        <p:spPr>
          <a:xfrm>
            <a:off x="2037993" y="3944183"/>
            <a:ext cx="2777490" cy="347186"/>
          </a:xfrm>
          <a:prstGeom prst="rect">
            <a:avLst/>
          </a:prstGeom>
          <a:noFill/>
          <a:ln/>
        </p:spPr>
        <p:txBody>
          <a:bodyPr wrap="none" rtlCol="0" anchor="t"/>
          <a:lstStyle/>
          <a:p>
            <a:pPr marL="0" indent="0" algn="l">
              <a:lnSpc>
                <a:spcPts val="2734"/>
              </a:lnSpc>
              <a:buNone/>
            </a:pPr>
            <a:r>
              <a:rPr lang="en-US" sz="2187" b="1" dirty="0">
                <a:solidFill>
                  <a:srgbClr val="FF726D"/>
                </a:solidFill>
                <a:latin typeface="Inconsolata" pitchFamily="34" charset="0"/>
                <a:ea typeface="Inconsolata" pitchFamily="34" charset="-122"/>
                <a:cs typeface="Inconsolata" pitchFamily="34" charset="-120"/>
              </a:rPr>
              <a:t>Diverse Genres</a:t>
            </a:r>
            <a:endParaRPr lang="en-US" sz="2187" dirty="0"/>
          </a:p>
        </p:txBody>
      </p:sp>
      <p:sp>
        <p:nvSpPr>
          <p:cNvPr id="7" name="Text 4"/>
          <p:cNvSpPr/>
          <p:nvPr/>
        </p:nvSpPr>
        <p:spPr>
          <a:xfrm>
            <a:off x="2037993" y="4424601"/>
            <a:ext cx="3295888" cy="1777008"/>
          </a:xfrm>
          <a:prstGeom prst="rect">
            <a:avLst/>
          </a:prstGeom>
          <a:noFill/>
          <a:ln/>
        </p:spPr>
        <p:txBody>
          <a:bodyPr wrap="square" rtlCol="0" anchor="t"/>
          <a:lstStyle/>
          <a:p>
            <a:pPr marL="0" indent="0" algn="l">
              <a:lnSpc>
                <a:spcPts val="2799"/>
              </a:lnSpc>
              <a:buNone/>
            </a:pPr>
            <a:r>
              <a:rPr lang="en-US" sz="1750" dirty="0">
                <a:solidFill>
                  <a:srgbClr val="DAD1E6"/>
                </a:solidFill>
                <a:latin typeface="Fira Sans" pitchFamily="34" charset="0"/>
                <a:ea typeface="Fira Sans" pitchFamily="34" charset="-122"/>
                <a:cs typeface="Fira Sans" pitchFamily="34" charset="-120"/>
              </a:rPr>
              <a:t>Wynk Music Replica offers an extensive music library spanning a wide range of genres, from the latest hits to timeless classics.</a:t>
            </a:r>
            <a:endParaRPr lang="en-US" sz="1750" dirty="0"/>
          </a:p>
        </p:txBody>
      </p:sp>
      <p:pic>
        <p:nvPicPr>
          <p:cNvPr id="8" name="Image 1" descr="preencoded.png"/>
          <p:cNvPicPr>
            <a:picLocks noChangeAspect="1"/>
          </p:cNvPicPr>
          <p:nvPr/>
        </p:nvPicPr>
        <p:blipFill>
          <a:blip r:embed="rId4"/>
          <a:stretch>
            <a:fillRect/>
          </a:stretch>
        </p:blipFill>
        <p:spPr>
          <a:xfrm>
            <a:off x="5667137" y="3166586"/>
            <a:ext cx="555427" cy="555427"/>
          </a:xfrm>
          <a:prstGeom prst="rect">
            <a:avLst/>
          </a:prstGeom>
        </p:spPr>
      </p:pic>
      <p:sp>
        <p:nvSpPr>
          <p:cNvPr id="9" name="Text 5"/>
          <p:cNvSpPr/>
          <p:nvPr/>
        </p:nvSpPr>
        <p:spPr>
          <a:xfrm>
            <a:off x="5667137" y="3944183"/>
            <a:ext cx="2777490" cy="347186"/>
          </a:xfrm>
          <a:prstGeom prst="rect">
            <a:avLst/>
          </a:prstGeom>
          <a:noFill/>
          <a:ln/>
        </p:spPr>
        <p:txBody>
          <a:bodyPr wrap="none" rtlCol="0" anchor="t"/>
          <a:lstStyle/>
          <a:p>
            <a:pPr marL="0" indent="0" algn="l">
              <a:lnSpc>
                <a:spcPts val="2734"/>
              </a:lnSpc>
              <a:buNone/>
            </a:pPr>
            <a:r>
              <a:rPr lang="en-US" sz="2187" b="1" dirty="0">
                <a:solidFill>
                  <a:srgbClr val="FF726D"/>
                </a:solidFill>
                <a:latin typeface="Inconsolata" pitchFamily="34" charset="0"/>
                <a:ea typeface="Inconsolata" pitchFamily="34" charset="-122"/>
                <a:cs typeface="Inconsolata" pitchFamily="34" charset="-120"/>
              </a:rPr>
              <a:t>Intuitive Search</a:t>
            </a:r>
            <a:endParaRPr lang="en-US" sz="2187" dirty="0"/>
          </a:p>
        </p:txBody>
      </p:sp>
      <p:sp>
        <p:nvSpPr>
          <p:cNvPr id="10" name="Text 6"/>
          <p:cNvSpPr/>
          <p:nvPr/>
        </p:nvSpPr>
        <p:spPr>
          <a:xfrm>
            <a:off x="5667137" y="4424601"/>
            <a:ext cx="3296007" cy="1777008"/>
          </a:xfrm>
          <a:prstGeom prst="rect">
            <a:avLst/>
          </a:prstGeom>
          <a:noFill/>
          <a:ln/>
        </p:spPr>
        <p:txBody>
          <a:bodyPr wrap="square" rtlCol="0" anchor="t"/>
          <a:lstStyle/>
          <a:p>
            <a:pPr marL="0" indent="0" algn="l">
              <a:lnSpc>
                <a:spcPts val="2799"/>
              </a:lnSpc>
              <a:buNone/>
            </a:pPr>
            <a:r>
              <a:rPr lang="en-US" sz="1750" dirty="0">
                <a:solidFill>
                  <a:srgbClr val="DAD1E6"/>
                </a:solidFill>
                <a:latin typeface="Fira Sans" pitchFamily="34" charset="0"/>
                <a:ea typeface="Fira Sans" pitchFamily="34" charset="-122"/>
                <a:cs typeface="Fira Sans" pitchFamily="34" charset="-120"/>
              </a:rPr>
              <a:t>Easily navigate the extensive catalog using Wynk's powerful search functionality to find your favorite songs, artists, and albums.</a:t>
            </a:r>
            <a:endParaRPr lang="en-US" sz="1750" dirty="0"/>
          </a:p>
        </p:txBody>
      </p:sp>
      <p:pic>
        <p:nvPicPr>
          <p:cNvPr id="11" name="Image 2" descr="preencoded.png"/>
          <p:cNvPicPr>
            <a:picLocks noChangeAspect="1"/>
          </p:cNvPicPr>
          <p:nvPr/>
        </p:nvPicPr>
        <p:blipFill>
          <a:blip r:embed="rId5"/>
          <a:stretch>
            <a:fillRect/>
          </a:stretch>
        </p:blipFill>
        <p:spPr>
          <a:xfrm>
            <a:off x="9296400" y="3166586"/>
            <a:ext cx="555427" cy="555427"/>
          </a:xfrm>
          <a:prstGeom prst="rect">
            <a:avLst/>
          </a:prstGeom>
        </p:spPr>
      </p:pic>
      <p:sp>
        <p:nvSpPr>
          <p:cNvPr id="12" name="Text 7"/>
          <p:cNvSpPr/>
          <p:nvPr/>
        </p:nvSpPr>
        <p:spPr>
          <a:xfrm>
            <a:off x="9296400" y="3944183"/>
            <a:ext cx="2777490" cy="347186"/>
          </a:xfrm>
          <a:prstGeom prst="rect">
            <a:avLst/>
          </a:prstGeom>
          <a:noFill/>
          <a:ln/>
        </p:spPr>
        <p:txBody>
          <a:bodyPr wrap="none" rtlCol="0" anchor="t"/>
          <a:lstStyle/>
          <a:p>
            <a:pPr marL="0" indent="0" algn="l">
              <a:lnSpc>
                <a:spcPts val="2734"/>
              </a:lnSpc>
              <a:buNone/>
            </a:pPr>
            <a:r>
              <a:rPr lang="en-US" sz="2187" b="1" dirty="0">
                <a:solidFill>
                  <a:srgbClr val="FF726D"/>
                </a:solidFill>
                <a:latin typeface="Inconsolata" pitchFamily="34" charset="0"/>
                <a:ea typeface="Inconsolata" pitchFamily="34" charset="-122"/>
                <a:cs typeface="Inconsolata" pitchFamily="34" charset="-120"/>
              </a:rPr>
              <a:t>Album Browsing</a:t>
            </a:r>
            <a:endParaRPr lang="en-US" sz="2187" dirty="0"/>
          </a:p>
        </p:txBody>
      </p:sp>
      <p:sp>
        <p:nvSpPr>
          <p:cNvPr id="13" name="Text 8"/>
          <p:cNvSpPr/>
          <p:nvPr/>
        </p:nvSpPr>
        <p:spPr>
          <a:xfrm>
            <a:off x="9296400" y="4424601"/>
            <a:ext cx="3296007" cy="1421606"/>
          </a:xfrm>
          <a:prstGeom prst="rect">
            <a:avLst/>
          </a:prstGeom>
          <a:noFill/>
          <a:ln/>
        </p:spPr>
        <p:txBody>
          <a:bodyPr wrap="square" rtlCol="0" anchor="t"/>
          <a:lstStyle/>
          <a:p>
            <a:pPr marL="0" indent="0" algn="l">
              <a:lnSpc>
                <a:spcPts val="2799"/>
              </a:lnSpc>
              <a:buNone/>
            </a:pPr>
            <a:r>
              <a:rPr lang="en-US" sz="1750" dirty="0">
                <a:solidFill>
                  <a:srgbClr val="DAD1E6"/>
                </a:solidFill>
                <a:latin typeface="Fira Sans" pitchFamily="34" charset="0"/>
                <a:ea typeface="Fira Sans" pitchFamily="34" charset="-122"/>
                <a:cs typeface="Fira Sans" pitchFamily="34" charset="-120"/>
              </a:rPr>
              <a:t>Visually browse through the vibrant album covers to discover new music and explore your favorite artists' discographies.</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pic>
        <p:nvPicPr>
          <p:cNvPr id="4"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5" name="Shape 2"/>
          <p:cNvSpPr/>
          <p:nvPr/>
        </p:nvSpPr>
        <p:spPr>
          <a:xfrm>
            <a:off x="0" y="0"/>
            <a:ext cx="14630400" cy="8229600"/>
          </a:xfrm>
          <a:prstGeom prst="rect">
            <a:avLst/>
          </a:prstGeom>
          <a:solidFill>
            <a:srgbClr val="241631">
              <a:alpha val="80000"/>
            </a:srgbClr>
          </a:solidFill>
          <a:ln/>
        </p:spPr>
      </p:sp>
      <p:sp>
        <p:nvSpPr>
          <p:cNvPr id="6" name="Text 3"/>
          <p:cNvSpPr/>
          <p:nvPr/>
        </p:nvSpPr>
        <p:spPr>
          <a:xfrm>
            <a:off x="2037993" y="2409825"/>
            <a:ext cx="9164598" cy="694373"/>
          </a:xfrm>
          <a:prstGeom prst="rect">
            <a:avLst/>
          </a:prstGeom>
          <a:noFill/>
          <a:ln/>
        </p:spPr>
        <p:txBody>
          <a:bodyPr wrap="none" rtlCol="0" anchor="t"/>
          <a:lstStyle/>
          <a:p>
            <a:pPr marL="0" indent="0">
              <a:lnSpc>
                <a:spcPts val="5468"/>
              </a:lnSpc>
              <a:buNone/>
            </a:pPr>
            <a:r>
              <a:rPr lang="en-US" sz="4374" b="1" dirty="0">
                <a:solidFill>
                  <a:srgbClr val="FF726D"/>
                </a:solidFill>
                <a:latin typeface="Inconsolata" pitchFamily="34" charset="0"/>
                <a:ea typeface="Inconsolata" pitchFamily="34" charset="-122"/>
                <a:cs typeface="Inconsolata" pitchFamily="34" charset="-120"/>
              </a:rPr>
              <a:t>Streaming Quality and Performance</a:t>
            </a:r>
            <a:endParaRPr lang="en-US" sz="4374" dirty="0"/>
          </a:p>
        </p:txBody>
      </p:sp>
      <p:sp>
        <p:nvSpPr>
          <p:cNvPr id="7" name="Text 4"/>
          <p:cNvSpPr/>
          <p:nvPr/>
        </p:nvSpPr>
        <p:spPr>
          <a:xfrm>
            <a:off x="2037993" y="3437453"/>
            <a:ext cx="10554414" cy="1066205"/>
          </a:xfrm>
          <a:prstGeom prst="rect">
            <a:avLst/>
          </a:prstGeom>
          <a:noFill/>
          <a:ln/>
        </p:spPr>
        <p:txBody>
          <a:bodyPr wrap="square" rtlCol="0" anchor="t"/>
          <a:lstStyle/>
          <a:p>
            <a:pPr marL="0" indent="0">
              <a:lnSpc>
                <a:spcPts val="2799"/>
              </a:lnSpc>
              <a:buNone/>
            </a:pPr>
            <a:r>
              <a:rPr lang="en-US" sz="1750" dirty="0">
                <a:solidFill>
                  <a:srgbClr val="DAD1E6"/>
                </a:solidFill>
                <a:latin typeface="Fira Sans" pitchFamily="34" charset="0"/>
                <a:ea typeface="Fira Sans" pitchFamily="34" charset="-122"/>
                <a:cs typeface="Fira Sans" pitchFamily="34" charset="-120"/>
              </a:rPr>
              <a:t>Wynk Music Replica offers high-quality streaming for an exceptional audio experience. The platform utilizes advanced audio codecs and adaptive bitrate streaming to ensure the best possible sound quality, adjusting seamlessly to the user's internet connection and device capabilities.</a:t>
            </a:r>
            <a:endParaRPr lang="en-US" sz="1750" dirty="0"/>
          </a:p>
        </p:txBody>
      </p:sp>
      <p:sp>
        <p:nvSpPr>
          <p:cNvPr id="8" name="Text 5"/>
          <p:cNvSpPr/>
          <p:nvPr/>
        </p:nvSpPr>
        <p:spPr>
          <a:xfrm>
            <a:off x="2037993" y="4753570"/>
            <a:ext cx="10554414" cy="1066205"/>
          </a:xfrm>
          <a:prstGeom prst="rect">
            <a:avLst/>
          </a:prstGeom>
          <a:noFill/>
          <a:ln/>
        </p:spPr>
        <p:txBody>
          <a:bodyPr wrap="square" rtlCol="0" anchor="t"/>
          <a:lstStyle/>
          <a:p>
            <a:pPr marL="0" indent="0">
              <a:lnSpc>
                <a:spcPts val="2799"/>
              </a:lnSpc>
              <a:buNone/>
            </a:pPr>
            <a:r>
              <a:rPr lang="en-US" sz="1750" dirty="0">
                <a:solidFill>
                  <a:srgbClr val="DAD1E6"/>
                </a:solidFill>
                <a:latin typeface="Fira Sans" pitchFamily="34" charset="0"/>
                <a:ea typeface="Fira Sans" pitchFamily="34" charset="-122"/>
                <a:cs typeface="Fira Sans" pitchFamily="34" charset="-120"/>
              </a:rPr>
              <a:t>With up to 320 kbps bitrate for premium users, the music playback is crisp, clear, and immersive, delivering a true-to-life listening experience. The robust and optimized streaming engine minimizes buffering and lag, providing a smooth and uninterrupted playback, even on slower network connections.</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sp>
        <p:nvSpPr>
          <p:cNvPr id="4" name="Text 2"/>
          <p:cNvSpPr/>
          <p:nvPr/>
        </p:nvSpPr>
        <p:spPr>
          <a:xfrm>
            <a:off x="2037993" y="904042"/>
            <a:ext cx="7775972" cy="694373"/>
          </a:xfrm>
          <a:prstGeom prst="rect">
            <a:avLst/>
          </a:prstGeom>
          <a:noFill/>
          <a:ln/>
        </p:spPr>
        <p:txBody>
          <a:bodyPr wrap="none" rtlCol="0" anchor="t"/>
          <a:lstStyle/>
          <a:p>
            <a:pPr marL="0" indent="0">
              <a:lnSpc>
                <a:spcPts val="5468"/>
              </a:lnSpc>
              <a:buNone/>
            </a:pPr>
            <a:r>
              <a:rPr lang="en-US" sz="4374" b="1" dirty="0">
                <a:solidFill>
                  <a:srgbClr val="FF726D"/>
                </a:solidFill>
                <a:latin typeface="Inconsolata" pitchFamily="34" charset="0"/>
                <a:ea typeface="Inconsolata" pitchFamily="34" charset="-122"/>
                <a:cs typeface="Inconsolata" pitchFamily="34" charset="-120"/>
              </a:rPr>
              <a:t>Personalized Recommendations</a:t>
            </a:r>
            <a:endParaRPr lang="en-US" sz="4374" dirty="0"/>
          </a:p>
        </p:txBody>
      </p:sp>
      <p:pic>
        <p:nvPicPr>
          <p:cNvPr id="5" name="Image 0" descr="preencoded.png"/>
          <p:cNvPicPr>
            <a:picLocks noChangeAspect="1"/>
          </p:cNvPicPr>
          <p:nvPr/>
        </p:nvPicPr>
        <p:blipFill>
          <a:blip r:embed="rId3"/>
          <a:stretch>
            <a:fillRect/>
          </a:stretch>
        </p:blipFill>
        <p:spPr>
          <a:xfrm>
            <a:off x="2037993" y="2042755"/>
            <a:ext cx="3295888" cy="2036921"/>
          </a:xfrm>
          <a:prstGeom prst="rect">
            <a:avLst/>
          </a:prstGeom>
        </p:spPr>
      </p:pic>
      <p:sp>
        <p:nvSpPr>
          <p:cNvPr id="6" name="Text 3"/>
          <p:cNvSpPr/>
          <p:nvPr/>
        </p:nvSpPr>
        <p:spPr>
          <a:xfrm>
            <a:off x="2037993" y="4357330"/>
            <a:ext cx="2777490" cy="347186"/>
          </a:xfrm>
          <a:prstGeom prst="rect">
            <a:avLst/>
          </a:prstGeom>
          <a:noFill/>
          <a:ln/>
        </p:spPr>
        <p:txBody>
          <a:bodyPr wrap="none" rtlCol="0" anchor="t"/>
          <a:lstStyle/>
          <a:p>
            <a:pPr marL="0" indent="0" algn="l">
              <a:lnSpc>
                <a:spcPts val="2734"/>
              </a:lnSpc>
              <a:buNone/>
            </a:pPr>
            <a:r>
              <a:rPr lang="en-US" sz="2187" b="1" dirty="0">
                <a:solidFill>
                  <a:srgbClr val="FF726D"/>
                </a:solidFill>
                <a:latin typeface="Inconsolata" pitchFamily="34" charset="0"/>
                <a:ea typeface="Inconsolata" pitchFamily="34" charset="-122"/>
                <a:cs typeface="Inconsolata" pitchFamily="34" charset="-120"/>
              </a:rPr>
              <a:t>Tailored Suggestions</a:t>
            </a:r>
            <a:endParaRPr lang="en-US" sz="2187" dirty="0"/>
          </a:p>
        </p:txBody>
      </p:sp>
      <p:sp>
        <p:nvSpPr>
          <p:cNvPr id="7" name="Text 4"/>
          <p:cNvSpPr/>
          <p:nvPr/>
        </p:nvSpPr>
        <p:spPr>
          <a:xfrm>
            <a:off x="2037993" y="4837748"/>
            <a:ext cx="3295888" cy="2487811"/>
          </a:xfrm>
          <a:prstGeom prst="rect">
            <a:avLst/>
          </a:prstGeom>
          <a:noFill/>
          <a:ln/>
        </p:spPr>
        <p:txBody>
          <a:bodyPr wrap="square" rtlCol="0" anchor="t"/>
          <a:lstStyle/>
          <a:p>
            <a:pPr marL="0" indent="0" algn="l">
              <a:lnSpc>
                <a:spcPts val="2799"/>
              </a:lnSpc>
              <a:buNone/>
            </a:pPr>
            <a:r>
              <a:rPr lang="en-US" sz="1750" dirty="0">
                <a:solidFill>
                  <a:srgbClr val="DAD1E6"/>
                </a:solidFill>
                <a:latin typeface="Fira Sans" pitchFamily="34" charset="0"/>
                <a:ea typeface="Fira Sans" pitchFamily="34" charset="-122"/>
                <a:cs typeface="Fira Sans" pitchFamily="34" charset="-120"/>
              </a:rPr>
              <a:t>Wynk Music Replica's advanced algorithms analyze your listening habits to provide personalized song, artist, and playlist recommendations that cater to your unique musical tastes.</a:t>
            </a:r>
            <a:endParaRPr lang="en-US" sz="1750" dirty="0"/>
          </a:p>
        </p:txBody>
      </p:sp>
      <p:pic>
        <p:nvPicPr>
          <p:cNvPr id="8" name="Image 1" descr="preencoded.png"/>
          <p:cNvPicPr>
            <a:picLocks noChangeAspect="1"/>
          </p:cNvPicPr>
          <p:nvPr/>
        </p:nvPicPr>
        <p:blipFill>
          <a:blip r:embed="rId4"/>
          <a:stretch>
            <a:fillRect/>
          </a:stretch>
        </p:blipFill>
        <p:spPr>
          <a:xfrm>
            <a:off x="5667137" y="2042755"/>
            <a:ext cx="3296007" cy="2037040"/>
          </a:xfrm>
          <a:prstGeom prst="rect">
            <a:avLst/>
          </a:prstGeom>
        </p:spPr>
      </p:pic>
      <p:sp>
        <p:nvSpPr>
          <p:cNvPr id="9" name="Text 5"/>
          <p:cNvSpPr/>
          <p:nvPr/>
        </p:nvSpPr>
        <p:spPr>
          <a:xfrm>
            <a:off x="5667137" y="4357449"/>
            <a:ext cx="3054191" cy="347186"/>
          </a:xfrm>
          <a:prstGeom prst="rect">
            <a:avLst/>
          </a:prstGeom>
          <a:noFill/>
          <a:ln/>
        </p:spPr>
        <p:txBody>
          <a:bodyPr wrap="none" rtlCol="0" anchor="t"/>
          <a:lstStyle/>
          <a:p>
            <a:pPr marL="0" indent="0" algn="l">
              <a:lnSpc>
                <a:spcPts val="2734"/>
              </a:lnSpc>
              <a:buNone/>
            </a:pPr>
            <a:r>
              <a:rPr lang="en-US" sz="2187" b="1" dirty="0">
                <a:solidFill>
                  <a:srgbClr val="FF726D"/>
                </a:solidFill>
                <a:latin typeface="Inconsolata" pitchFamily="34" charset="0"/>
                <a:ea typeface="Inconsolata" pitchFamily="34" charset="-122"/>
                <a:cs typeface="Inconsolata" pitchFamily="34" charset="-120"/>
              </a:rPr>
              <a:t>Social Recommendations</a:t>
            </a:r>
            <a:endParaRPr lang="en-US" sz="2187" dirty="0"/>
          </a:p>
        </p:txBody>
      </p:sp>
      <p:sp>
        <p:nvSpPr>
          <p:cNvPr id="10" name="Text 6"/>
          <p:cNvSpPr/>
          <p:nvPr/>
        </p:nvSpPr>
        <p:spPr>
          <a:xfrm>
            <a:off x="5667137" y="4837867"/>
            <a:ext cx="3296007" cy="1777008"/>
          </a:xfrm>
          <a:prstGeom prst="rect">
            <a:avLst/>
          </a:prstGeom>
          <a:noFill/>
          <a:ln/>
        </p:spPr>
        <p:txBody>
          <a:bodyPr wrap="square" rtlCol="0" anchor="t"/>
          <a:lstStyle/>
          <a:p>
            <a:pPr marL="0" indent="0" algn="l">
              <a:lnSpc>
                <a:spcPts val="2799"/>
              </a:lnSpc>
              <a:buNone/>
            </a:pPr>
            <a:r>
              <a:rPr lang="en-US" sz="1750" dirty="0">
                <a:solidFill>
                  <a:srgbClr val="DAD1E6"/>
                </a:solidFill>
                <a:latin typeface="Fira Sans" pitchFamily="34" charset="0"/>
                <a:ea typeface="Fira Sans" pitchFamily="34" charset="-122"/>
                <a:cs typeface="Fira Sans" pitchFamily="34" charset="-120"/>
              </a:rPr>
              <a:t>You can also discover new music through the recommendations of your friends and the Wynk community, fostering a social listening experience.</a:t>
            </a:r>
            <a:endParaRPr lang="en-US" sz="1750" dirty="0"/>
          </a:p>
        </p:txBody>
      </p:sp>
      <p:pic>
        <p:nvPicPr>
          <p:cNvPr id="11" name="Image 2" descr="preencoded.png"/>
          <p:cNvPicPr>
            <a:picLocks noChangeAspect="1"/>
          </p:cNvPicPr>
          <p:nvPr/>
        </p:nvPicPr>
        <p:blipFill>
          <a:blip r:embed="rId5"/>
          <a:stretch>
            <a:fillRect/>
          </a:stretch>
        </p:blipFill>
        <p:spPr>
          <a:xfrm>
            <a:off x="9296400" y="2042755"/>
            <a:ext cx="3296007" cy="2037040"/>
          </a:xfrm>
          <a:prstGeom prst="rect">
            <a:avLst/>
          </a:prstGeom>
        </p:spPr>
      </p:pic>
      <p:sp>
        <p:nvSpPr>
          <p:cNvPr id="12" name="Text 7"/>
          <p:cNvSpPr/>
          <p:nvPr/>
        </p:nvSpPr>
        <p:spPr>
          <a:xfrm>
            <a:off x="9296400" y="4357449"/>
            <a:ext cx="2777490" cy="347186"/>
          </a:xfrm>
          <a:prstGeom prst="rect">
            <a:avLst/>
          </a:prstGeom>
          <a:noFill/>
          <a:ln/>
        </p:spPr>
        <p:txBody>
          <a:bodyPr wrap="none" rtlCol="0" anchor="t"/>
          <a:lstStyle/>
          <a:p>
            <a:pPr marL="0" indent="0" algn="l">
              <a:lnSpc>
                <a:spcPts val="2734"/>
              </a:lnSpc>
              <a:buNone/>
            </a:pPr>
            <a:r>
              <a:rPr lang="en-US" sz="2187" b="1" dirty="0">
                <a:solidFill>
                  <a:srgbClr val="FF726D"/>
                </a:solidFill>
                <a:latin typeface="Inconsolata" pitchFamily="34" charset="0"/>
                <a:ea typeface="Inconsolata" pitchFamily="34" charset="-122"/>
                <a:cs typeface="Inconsolata" pitchFamily="34" charset="-120"/>
              </a:rPr>
              <a:t>Curated Playlists</a:t>
            </a:r>
            <a:endParaRPr lang="en-US" sz="2187" dirty="0"/>
          </a:p>
        </p:txBody>
      </p:sp>
      <p:sp>
        <p:nvSpPr>
          <p:cNvPr id="13" name="Text 8"/>
          <p:cNvSpPr/>
          <p:nvPr/>
        </p:nvSpPr>
        <p:spPr>
          <a:xfrm>
            <a:off x="9296400" y="4837867"/>
            <a:ext cx="3296007" cy="2132409"/>
          </a:xfrm>
          <a:prstGeom prst="rect">
            <a:avLst/>
          </a:prstGeom>
          <a:noFill/>
          <a:ln/>
        </p:spPr>
        <p:txBody>
          <a:bodyPr wrap="square" rtlCol="0" anchor="t"/>
          <a:lstStyle/>
          <a:p>
            <a:pPr marL="0" indent="0" algn="l">
              <a:lnSpc>
                <a:spcPts val="2799"/>
              </a:lnSpc>
              <a:buNone/>
            </a:pPr>
            <a:r>
              <a:rPr lang="en-US" sz="1750" dirty="0">
                <a:solidFill>
                  <a:srgbClr val="DAD1E6"/>
                </a:solidFill>
                <a:latin typeface="Fira Sans" pitchFamily="34" charset="0"/>
                <a:ea typeface="Fira Sans" pitchFamily="34" charset="-122"/>
                <a:cs typeface="Fira Sans" pitchFamily="34" charset="-120"/>
              </a:rPr>
              <a:t>In addition to personalized recommendations, Wynk Music Replica offers expertly curated playlists across a wide range of genres and moods to suit your every listening need.</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sp>
        <p:nvSpPr>
          <p:cNvPr id="4" name="Text 2"/>
          <p:cNvSpPr/>
          <p:nvPr/>
        </p:nvSpPr>
        <p:spPr>
          <a:xfrm>
            <a:off x="2037993" y="1487805"/>
            <a:ext cx="8609171" cy="694373"/>
          </a:xfrm>
          <a:prstGeom prst="rect">
            <a:avLst/>
          </a:prstGeom>
          <a:noFill/>
          <a:ln/>
        </p:spPr>
        <p:txBody>
          <a:bodyPr wrap="none" rtlCol="0" anchor="t"/>
          <a:lstStyle/>
          <a:p>
            <a:pPr marL="0" indent="0">
              <a:lnSpc>
                <a:spcPts val="5468"/>
              </a:lnSpc>
              <a:buNone/>
            </a:pPr>
            <a:r>
              <a:rPr lang="en-US" sz="4374" b="1" dirty="0">
                <a:solidFill>
                  <a:srgbClr val="FF726D"/>
                </a:solidFill>
                <a:latin typeface="Inconsolata" pitchFamily="34" charset="0"/>
                <a:ea typeface="Inconsolata" pitchFamily="34" charset="-122"/>
                <a:cs typeface="Inconsolata" pitchFamily="34" charset="-120"/>
              </a:rPr>
              <a:t>Offline Listening and Downloads</a:t>
            </a:r>
            <a:endParaRPr lang="en-US" sz="4374" dirty="0"/>
          </a:p>
        </p:txBody>
      </p:sp>
      <p:sp>
        <p:nvSpPr>
          <p:cNvPr id="5" name="Shape 3"/>
          <p:cNvSpPr/>
          <p:nvPr/>
        </p:nvSpPr>
        <p:spPr>
          <a:xfrm>
            <a:off x="2037993" y="2626519"/>
            <a:ext cx="3370064" cy="4115157"/>
          </a:xfrm>
          <a:prstGeom prst="roundRect">
            <a:avLst>
              <a:gd name="adj" fmla="val 1978"/>
            </a:avLst>
          </a:prstGeom>
          <a:solidFill>
            <a:srgbClr val="382748"/>
          </a:solidFill>
          <a:ln/>
        </p:spPr>
      </p:sp>
      <p:sp>
        <p:nvSpPr>
          <p:cNvPr id="6" name="Text 4"/>
          <p:cNvSpPr/>
          <p:nvPr/>
        </p:nvSpPr>
        <p:spPr>
          <a:xfrm>
            <a:off x="2260163" y="2848689"/>
            <a:ext cx="2925723" cy="694373"/>
          </a:xfrm>
          <a:prstGeom prst="rect">
            <a:avLst/>
          </a:prstGeom>
          <a:noFill/>
          <a:ln/>
        </p:spPr>
        <p:txBody>
          <a:bodyPr wrap="square" rtlCol="0" anchor="t"/>
          <a:lstStyle/>
          <a:p>
            <a:pPr marL="0" indent="0">
              <a:lnSpc>
                <a:spcPts val="2734"/>
              </a:lnSpc>
              <a:buNone/>
            </a:pPr>
            <a:r>
              <a:rPr lang="en-US" sz="2187" b="1" dirty="0">
                <a:solidFill>
                  <a:srgbClr val="FF726D"/>
                </a:solidFill>
                <a:latin typeface="Inconsolata" pitchFamily="34" charset="0"/>
                <a:ea typeface="Inconsolata" pitchFamily="34" charset="-122"/>
                <a:cs typeface="Inconsolata" pitchFamily="34" charset="-120"/>
              </a:rPr>
              <a:t>Seamless Offline Access</a:t>
            </a:r>
            <a:endParaRPr lang="en-US" sz="2187" dirty="0"/>
          </a:p>
        </p:txBody>
      </p:sp>
      <p:sp>
        <p:nvSpPr>
          <p:cNvPr id="7" name="Text 5"/>
          <p:cNvSpPr/>
          <p:nvPr/>
        </p:nvSpPr>
        <p:spPr>
          <a:xfrm>
            <a:off x="2260163" y="3676293"/>
            <a:ext cx="2925723" cy="2843213"/>
          </a:xfrm>
          <a:prstGeom prst="rect">
            <a:avLst/>
          </a:prstGeom>
          <a:noFill/>
          <a:ln/>
        </p:spPr>
        <p:txBody>
          <a:bodyPr wrap="square" rtlCol="0" anchor="t"/>
          <a:lstStyle/>
          <a:p>
            <a:pPr marL="0" indent="0">
              <a:lnSpc>
                <a:spcPts val="2799"/>
              </a:lnSpc>
              <a:buNone/>
            </a:pPr>
            <a:r>
              <a:rPr lang="en-US" sz="1750" dirty="0">
                <a:solidFill>
                  <a:srgbClr val="DAD1E6"/>
                </a:solidFill>
                <a:latin typeface="Fira Sans" pitchFamily="34" charset="0"/>
                <a:ea typeface="Fira Sans" pitchFamily="34" charset="-122"/>
                <a:cs typeface="Fira Sans" pitchFamily="34" charset="-120"/>
              </a:rPr>
              <a:t>Wynk Music Replica allows users to download their favorite songs and playlists for offline playback, ensuring uninterrupted listening experiences even without an internet connection.</a:t>
            </a:r>
            <a:endParaRPr lang="en-US" sz="1750" dirty="0"/>
          </a:p>
        </p:txBody>
      </p:sp>
      <p:sp>
        <p:nvSpPr>
          <p:cNvPr id="8" name="Shape 6"/>
          <p:cNvSpPr/>
          <p:nvPr/>
        </p:nvSpPr>
        <p:spPr>
          <a:xfrm>
            <a:off x="5630228" y="2626519"/>
            <a:ext cx="3370064" cy="4115157"/>
          </a:xfrm>
          <a:prstGeom prst="roundRect">
            <a:avLst>
              <a:gd name="adj" fmla="val 1978"/>
            </a:avLst>
          </a:prstGeom>
          <a:solidFill>
            <a:srgbClr val="382748"/>
          </a:solidFill>
          <a:ln/>
        </p:spPr>
      </p:sp>
      <p:sp>
        <p:nvSpPr>
          <p:cNvPr id="9" name="Text 7"/>
          <p:cNvSpPr/>
          <p:nvPr/>
        </p:nvSpPr>
        <p:spPr>
          <a:xfrm>
            <a:off x="5852398" y="2848689"/>
            <a:ext cx="2925723" cy="694373"/>
          </a:xfrm>
          <a:prstGeom prst="rect">
            <a:avLst/>
          </a:prstGeom>
          <a:noFill/>
          <a:ln/>
        </p:spPr>
        <p:txBody>
          <a:bodyPr wrap="square" rtlCol="0" anchor="t"/>
          <a:lstStyle/>
          <a:p>
            <a:pPr marL="0" indent="0">
              <a:lnSpc>
                <a:spcPts val="2734"/>
              </a:lnSpc>
              <a:buNone/>
            </a:pPr>
            <a:r>
              <a:rPr lang="en-US" sz="2187" b="1" dirty="0">
                <a:solidFill>
                  <a:srgbClr val="FF726D"/>
                </a:solidFill>
                <a:latin typeface="Inconsolata" pitchFamily="34" charset="0"/>
                <a:ea typeface="Inconsolata" pitchFamily="34" charset="-122"/>
                <a:cs typeface="Inconsolata" pitchFamily="34" charset="-120"/>
              </a:rPr>
              <a:t>High-Quality Downloads</a:t>
            </a:r>
            <a:endParaRPr lang="en-US" sz="2187" dirty="0"/>
          </a:p>
        </p:txBody>
      </p:sp>
      <p:sp>
        <p:nvSpPr>
          <p:cNvPr id="10" name="Text 8"/>
          <p:cNvSpPr/>
          <p:nvPr/>
        </p:nvSpPr>
        <p:spPr>
          <a:xfrm>
            <a:off x="5852398" y="3676293"/>
            <a:ext cx="2925723" cy="2132409"/>
          </a:xfrm>
          <a:prstGeom prst="rect">
            <a:avLst/>
          </a:prstGeom>
          <a:noFill/>
          <a:ln/>
        </p:spPr>
        <p:txBody>
          <a:bodyPr wrap="square" rtlCol="0" anchor="t"/>
          <a:lstStyle/>
          <a:p>
            <a:pPr marL="0" indent="0">
              <a:lnSpc>
                <a:spcPts val="2799"/>
              </a:lnSpc>
              <a:buNone/>
            </a:pPr>
            <a:r>
              <a:rPr lang="en-US" sz="1750" dirty="0">
                <a:solidFill>
                  <a:srgbClr val="DAD1E6"/>
                </a:solidFill>
                <a:latin typeface="Fira Sans" pitchFamily="34" charset="0"/>
                <a:ea typeface="Fira Sans" pitchFamily="34" charset="-122"/>
                <a:cs typeface="Fira Sans" pitchFamily="34" charset="-120"/>
              </a:rPr>
              <a:t>Downloaded tracks are available in high-bitrate audio formats, delivering exceptional sound quality for an immersive offline listening experience.</a:t>
            </a:r>
            <a:endParaRPr lang="en-US" sz="1750" dirty="0"/>
          </a:p>
        </p:txBody>
      </p:sp>
      <p:sp>
        <p:nvSpPr>
          <p:cNvPr id="11" name="Shape 9"/>
          <p:cNvSpPr/>
          <p:nvPr/>
        </p:nvSpPr>
        <p:spPr>
          <a:xfrm>
            <a:off x="9222462" y="2626519"/>
            <a:ext cx="3370064" cy="4115157"/>
          </a:xfrm>
          <a:prstGeom prst="roundRect">
            <a:avLst>
              <a:gd name="adj" fmla="val 1978"/>
            </a:avLst>
          </a:prstGeom>
          <a:solidFill>
            <a:srgbClr val="382748"/>
          </a:solidFill>
          <a:ln/>
        </p:spPr>
      </p:sp>
      <p:sp>
        <p:nvSpPr>
          <p:cNvPr id="12" name="Text 10"/>
          <p:cNvSpPr/>
          <p:nvPr/>
        </p:nvSpPr>
        <p:spPr>
          <a:xfrm>
            <a:off x="9444633" y="2848689"/>
            <a:ext cx="2925723" cy="694373"/>
          </a:xfrm>
          <a:prstGeom prst="rect">
            <a:avLst/>
          </a:prstGeom>
          <a:noFill/>
          <a:ln/>
        </p:spPr>
        <p:txBody>
          <a:bodyPr wrap="square" rtlCol="0" anchor="t"/>
          <a:lstStyle/>
          <a:p>
            <a:pPr marL="0" indent="0">
              <a:lnSpc>
                <a:spcPts val="2734"/>
              </a:lnSpc>
              <a:buNone/>
            </a:pPr>
            <a:r>
              <a:rPr lang="en-US" sz="2187" b="1" dirty="0">
                <a:solidFill>
                  <a:srgbClr val="FF726D"/>
                </a:solidFill>
                <a:latin typeface="Inconsolata" pitchFamily="34" charset="0"/>
                <a:ea typeface="Inconsolata" pitchFamily="34" charset="-122"/>
                <a:cs typeface="Inconsolata" pitchFamily="34" charset="-120"/>
              </a:rPr>
              <a:t>Smart Storage Management</a:t>
            </a:r>
            <a:endParaRPr lang="en-US" sz="2187" dirty="0"/>
          </a:p>
        </p:txBody>
      </p:sp>
      <p:sp>
        <p:nvSpPr>
          <p:cNvPr id="13" name="Text 11"/>
          <p:cNvSpPr/>
          <p:nvPr/>
        </p:nvSpPr>
        <p:spPr>
          <a:xfrm>
            <a:off x="9444633" y="3676293"/>
            <a:ext cx="2925723" cy="2132409"/>
          </a:xfrm>
          <a:prstGeom prst="rect">
            <a:avLst/>
          </a:prstGeom>
          <a:noFill/>
          <a:ln/>
        </p:spPr>
        <p:txBody>
          <a:bodyPr wrap="square" rtlCol="0" anchor="t"/>
          <a:lstStyle/>
          <a:p>
            <a:pPr marL="0" indent="0">
              <a:lnSpc>
                <a:spcPts val="2799"/>
              </a:lnSpc>
              <a:buNone/>
            </a:pPr>
            <a:r>
              <a:rPr lang="en-US" sz="1750" dirty="0">
                <a:solidFill>
                  <a:srgbClr val="DAD1E6"/>
                </a:solidFill>
                <a:latin typeface="Fira Sans" pitchFamily="34" charset="0"/>
                <a:ea typeface="Fira Sans" pitchFamily="34" charset="-122"/>
                <a:cs typeface="Fira Sans" pitchFamily="34" charset="-120"/>
              </a:rPr>
              <a:t>The app intelligently manages downloaded content, allowing users to easily free up storage space by deleting tracks they no longer need.</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sp>
        <p:nvSpPr>
          <p:cNvPr id="4" name="Text 2"/>
          <p:cNvSpPr/>
          <p:nvPr/>
        </p:nvSpPr>
        <p:spPr>
          <a:xfrm>
            <a:off x="2037993" y="1524119"/>
            <a:ext cx="8886825" cy="694373"/>
          </a:xfrm>
          <a:prstGeom prst="rect">
            <a:avLst/>
          </a:prstGeom>
          <a:noFill/>
          <a:ln/>
        </p:spPr>
        <p:txBody>
          <a:bodyPr wrap="none" rtlCol="0" anchor="t"/>
          <a:lstStyle/>
          <a:p>
            <a:pPr marL="0" indent="0">
              <a:lnSpc>
                <a:spcPts val="5468"/>
              </a:lnSpc>
              <a:buNone/>
            </a:pPr>
            <a:r>
              <a:rPr lang="en-US" sz="4374" b="1" dirty="0">
                <a:solidFill>
                  <a:srgbClr val="FF726D"/>
                </a:solidFill>
                <a:latin typeface="Inconsolata" pitchFamily="34" charset="0"/>
                <a:ea typeface="Inconsolata" pitchFamily="34" charset="-122"/>
                <a:cs typeface="Inconsolata" pitchFamily="34" charset="-120"/>
              </a:rPr>
              <a:t>Social Sharing and Collaboration</a:t>
            </a:r>
            <a:endParaRPr lang="en-US" sz="4374" dirty="0"/>
          </a:p>
        </p:txBody>
      </p:sp>
      <p:sp>
        <p:nvSpPr>
          <p:cNvPr id="5" name="Text 3"/>
          <p:cNvSpPr/>
          <p:nvPr/>
        </p:nvSpPr>
        <p:spPr>
          <a:xfrm>
            <a:off x="2037993" y="2751653"/>
            <a:ext cx="5006221" cy="2132409"/>
          </a:xfrm>
          <a:prstGeom prst="rect">
            <a:avLst/>
          </a:prstGeom>
          <a:noFill/>
          <a:ln/>
        </p:spPr>
        <p:txBody>
          <a:bodyPr wrap="square" rtlCol="0" anchor="t"/>
          <a:lstStyle/>
          <a:p>
            <a:pPr marL="0" indent="0">
              <a:lnSpc>
                <a:spcPts val="2799"/>
              </a:lnSpc>
              <a:buNone/>
            </a:pPr>
            <a:r>
              <a:rPr lang="en-US" sz="1750" dirty="0">
                <a:solidFill>
                  <a:srgbClr val="DAD1E6"/>
                </a:solidFill>
                <a:latin typeface="Fira Sans" pitchFamily="34" charset="0"/>
                <a:ea typeface="Fira Sans" pitchFamily="34" charset="-122"/>
                <a:cs typeface="Fira Sans" pitchFamily="34" charset="-120"/>
              </a:rPr>
              <a:t>Wynk Music Replica empowers users to seamlessly share their favorite tracks, playlists, and albums with friends and family. With built-in social features, users can follow each other's music activities, leave comments, and even collaborate on curated playlists.</a:t>
            </a:r>
            <a:endParaRPr lang="en-US" sz="1750" dirty="0"/>
          </a:p>
        </p:txBody>
      </p:sp>
      <p:sp>
        <p:nvSpPr>
          <p:cNvPr id="6" name="Text 4"/>
          <p:cNvSpPr/>
          <p:nvPr/>
        </p:nvSpPr>
        <p:spPr>
          <a:xfrm>
            <a:off x="2037993" y="5083969"/>
            <a:ext cx="5006221" cy="1421606"/>
          </a:xfrm>
          <a:prstGeom prst="rect">
            <a:avLst/>
          </a:prstGeom>
          <a:noFill/>
          <a:ln/>
        </p:spPr>
        <p:txBody>
          <a:bodyPr wrap="square" rtlCol="0" anchor="t"/>
          <a:lstStyle/>
          <a:p>
            <a:pPr marL="0" indent="0">
              <a:lnSpc>
                <a:spcPts val="2799"/>
              </a:lnSpc>
              <a:buNone/>
            </a:pPr>
            <a:r>
              <a:rPr lang="en-US" sz="1750" dirty="0">
                <a:solidFill>
                  <a:srgbClr val="DAD1E6"/>
                </a:solidFill>
                <a:latin typeface="Fira Sans" pitchFamily="34" charset="0"/>
                <a:ea typeface="Fira Sans" pitchFamily="34" charset="-122"/>
                <a:cs typeface="Fira Sans" pitchFamily="34" charset="-120"/>
              </a:rPr>
              <a:t>The app also integrates with popular social media platforms, allowing users to share their musical discoveries and recommendations across their existing networks.</a:t>
            </a:r>
            <a:endParaRPr lang="en-US" sz="1750" dirty="0"/>
          </a:p>
        </p:txBody>
      </p:sp>
      <p:pic>
        <p:nvPicPr>
          <p:cNvPr id="7" name="Image 0" descr="preencoded.png"/>
          <p:cNvPicPr>
            <a:picLocks noChangeAspect="1"/>
          </p:cNvPicPr>
          <p:nvPr/>
        </p:nvPicPr>
        <p:blipFill>
          <a:blip r:embed="rId3"/>
          <a:stretch>
            <a:fillRect/>
          </a:stretch>
        </p:blipFill>
        <p:spPr>
          <a:xfrm>
            <a:off x="7593806" y="2801660"/>
            <a:ext cx="5006221" cy="3425309"/>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TotalTime>
  <Words>760</Words>
  <Application>Microsoft Office PowerPoint</Application>
  <PresentationFormat>Custom</PresentationFormat>
  <Paragraphs>60</Paragraphs>
  <Slides>10</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Arial</vt:lpstr>
      <vt:lpstr>Calibri</vt:lpstr>
      <vt:lpstr>Fira Sans</vt:lpstr>
      <vt:lpstr>Inconsolata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rutheesh prabakaran</cp:lastModifiedBy>
  <cp:revision>2</cp:revision>
  <dcterms:created xsi:type="dcterms:W3CDTF">2024-05-31T02:35:01Z</dcterms:created>
  <dcterms:modified xsi:type="dcterms:W3CDTF">2024-05-31T02:37:57Z</dcterms:modified>
</cp:coreProperties>
</file>